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687" r:id="rId4"/>
    <p:sldMasterId id="2147483702" r:id="rId5"/>
    <p:sldMasterId id="2147483714" r:id="rId6"/>
  </p:sldMasterIdLst>
  <p:sldIdLst>
    <p:sldId id="256" r:id="rId7"/>
    <p:sldId id="257" r:id="rId8"/>
    <p:sldId id="277" r:id="rId9"/>
    <p:sldId id="275" r:id="rId10"/>
    <p:sldId id="274" r:id="rId11"/>
    <p:sldId id="278" r:id="rId12"/>
    <p:sldId id="260" r:id="rId13"/>
    <p:sldId id="264" r:id="rId14"/>
    <p:sldId id="280" r:id="rId15"/>
    <p:sldId id="265" r:id="rId16"/>
    <p:sldId id="279" r:id="rId17"/>
    <p:sldId id="271" r:id="rId1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44E8F-A44E-4357-849C-C1E7923AD3F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414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C434A-B19A-40E4-9B20-7848EB4B933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225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D0771-F36F-4CF2-9C5E-0020123BBB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4174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565400"/>
            <a:ext cx="4038600" cy="356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565400"/>
            <a:ext cx="4038600" cy="356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F5E50-9316-4AC1-AC58-53AC6590537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774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3D98A-8BFB-4438-8977-38C933BE95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849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F39BC-39A4-412F-BF69-3F14A88792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2713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66E8B-1681-4698-9E8F-4F86885B43C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0620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FA9EC-0C64-4A72-AC79-A4E4BF76235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245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EDE96-09D9-4752-966A-B1FEF484961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644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56A48-DCCF-455E-861F-1CFB730089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6637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90600"/>
            <a:ext cx="2057400" cy="5135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019800" cy="51355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9B761-5AFF-49FC-AEAC-EE580D8FDE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6570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8DA9A-5ACC-4142-9E14-3B0D2A97267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64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2565400"/>
            <a:ext cx="8229600" cy="35607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A674B-48FB-45B8-85C0-82F0F7D42E4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9847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565400"/>
            <a:ext cx="4038600" cy="3560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2565400"/>
            <a:ext cx="4038600" cy="17033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421188"/>
            <a:ext cx="4038600" cy="1704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5DFF6-328E-4246-ACB0-8BCBD2C64E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9051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9537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8054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9809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890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2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1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3359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2854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899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5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653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274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8046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7735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44E8F-A44E-4357-849C-C1E7923AD3F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1957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C434A-B19A-40E4-9B20-7848EB4B933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912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D0771-F36F-4CF2-9C5E-0020123BBB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400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565400"/>
            <a:ext cx="4038600" cy="356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565400"/>
            <a:ext cx="4038600" cy="356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F5E50-9316-4AC1-AC58-53AC6590537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7120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3D98A-8BFB-4438-8977-38C933BE95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4988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7F39BC-39A4-412F-BF69-3F14A88792B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948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66E8B-1681-4698-9E8F-4F86885B43C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90930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FA9EC-0C64-4A72-AC79-A4E4BF76235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0305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EDE96-09D9-4752-966A-B1FEF484961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670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E56A48-DCCF-455E-861F-1CFB7300899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2511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90600"/>
            <a:ext cx="2057400" cy="5135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90600"/>
            <a:ext cx="6019800" cy="51355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9B761-5AFF-49FC-AEAC-EE580D8FDE3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2265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8DA9A-5ACC-4142-9E14-3B0D2A97267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6056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2565400"/>
            <a:ext cx="8229600" cy="35607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A674B-48FB-45B8-85C0-82F0F7D42E4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446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565400"/>
            <a:ext cx="4038600" cy="3560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2565400"/>
            <a:ext cx="4038600" cy="17033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421188"/>
            <a:ext cx="4038600" cy="17049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85DFF6-328E-4246-ACB0-8BCBD2C64E9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0361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56285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6930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7898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7834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4165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2008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9366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0648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90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9379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6353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04288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6269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93870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62809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65721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02602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26961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228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46287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88314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483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565400"/>
            <a:ext cx="8229600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E945BD-31CE-4D6A-ACDC-4EAB9925176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468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0D711-1CAE-41C2-91AD-C5CFF382BE1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C7B97-690B-4A3D-A536-C993DCC4118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95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90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565400"/>
            <a:ext cx="8229600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E945BD-31CE-4D6A-ACDC-4EAB9925176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441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D9114-2631-47CF-9B1B-9A301DBBC55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15.03.2018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AA461-DF25-4E2B-87E4-882200E9E4F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079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B4ED6D6-0E1C-4884-89A5-1CC0E9D28F26}" type="datetimeFigureOut">
              <a:rPr lang="ru-RU" smtClean="0">
                <a:solidFill>
                  <a:srgbClr val="073E87"/>
                </a:solidFill>
              </a:rPr>
              <a:pPr/>
              <a:t>15.03.2018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25E8418-613D-49DF-AC8F-A9509B7F7E5A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208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akupki.gov.ru/" TargetMode="External"/><Relationship Id="rId1" Type="http://schemas.openxmlformats.org/officeDocument/2006/relationships/slideLayout" Target="../slideLayouts/slideLayout6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72819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200" dirty="0" smtClean="0"/>
              <a:t>Указом </a:t>
            </a:r>
            <a:r>
              <a:rPr lang="ru-RU" sz="2200" dirty="0"/>
              <a:t>Президента Республики Саха (Якутия) </a:t>
            </a:r>
            <a:r>
              <a:rPr lang="ru-RU" sz="2200" dirty="0" smtClean="0"/>
              <a:t>от </a:t>
            </a:r>
            <a:r>
              <a:rPr lang="ru-RU" sz="2200" dirty="0"/>
              <a:t>03 марта 2014 года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dirty="0" smtClean="0"/>
              <a:t>№ 2523 МФ РС (Я) исполнительным </a:t>
            </a:r>
            <a:r>
              <a:rPr lang="ru-RU" sz="2200" dirty="0"/>
              <a:t>органом государственной власти </a:t>
            </a:r>
            <a:r>
              <a:rPr lang="ru-RU" sz="2200" dirty="0" smtClean="0"/>
              <a:t>РС (Я), </a:t>
            </a:r>
            <a:r>
              <a:rPr lang="ru-RU" sz="2200" dirty="0"/>
              <a:t>уполномоченным на осуществление контроля в сфере закупок товаров, работ, услуг для обеспечения государственных </a:t>
            </a:r>
            <a:r>
              <a:rPr lang="ru-RU" sz="2200" dirty="0" smtClean="0"/>
              <a:t>нужд определено Министерство финансов РС(Я)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85800" y="1988840"/>
            <a:ext cx="7772400" cy="41044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900" b="1" dirty="0" smtClean="0"/>
              <a:t>Министерство финансов Республики Саха (Якутия)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000" b="1" dirty="0" smtClean="0"/>
              <a:t>П Р И К А З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000" b="1" dirty="0" smtClean="0"/>
              <a:t>от 19.03.2014 № 01-04/0134-Н</a:t>
            </a:r>
            <a:br>
              <a:rPr lang="ru-RU" sz="30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«Об утверждении административного регламента исполнения Министерством финансов Республики Саха (Якутия) государственной функции по осуществлению контроля в сфере закупок товаров, работ, услуг путем проведения плановых и внеплановых проверок» 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5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040452"/>
              </p:ext>
            </p:extLst>
          </p:nvPr>
        </p:nvGraphicFramePr>
        <p:xfrm>
          <a:off x="457200" y="836613"/>
          <a:ext cx="8219256" cy="6096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2516"/>
                <a:gridCol w="6626740"/>
              </a:tblGrid>
              <a:tr h="34320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Статья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нарушения</a:t>
                      </a:r>
                      <a:endParaRPr lang="ru-RU" dirty="0"/>
                    </a:p>
                  </a:txBody>
                  <a:tcPr/>
                </a:tc>
              </a:tr>
              <a:tr h="3946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spc="-35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ч. </a:t>
                      </a:r>
                      <a:r>
                        <a:rPr lang="ru-RU" sz="1200" i="1" spc="-35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ru-RU" sz="1200" i="1" spc="-35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ст. 72</a:t>
                      </a:r>
                      <a:endParaRPr lang="ru-RU" sz="12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spc="-35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годовой объем закупок, осуществленный путем проведения запроса котировок, превышает десять процентов от совокупного годового объема </a:t>
                      </a:r>
                      <a:r>
                        <a:rPr lang="ru-RU" sz="1200" i="1" spc="-35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закупок.</a:t>
                      </a:r>
                      <a:endParaRPr lang="ru-RU" sz="12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00608"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/>
                        <a:t>ч. 7 ст. 74</a:t>
                      </a:r>
                    </a:p>
                    <a:p>
                      <a:pPr algn="ctr"/>
                      <a:endParaRPr lang="ru-RU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дата и время окончания подачи заявок на участие в запросе котировок не совпадает с наступлением срока вскрытия конвертов с заявками и открытия доступа к поданным в форме электронных документов заявкам на участие в запросе котировок. </a:t>
                      </a:r>
                    </a:p>
                  </a:txBody>
                  <a:tcPr/>
                </a:tc>
              </a:tr>
              <a:tr h="600608"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/>
                        <a:t>ч. 6 ст. 78 </a:t>
                      </a:r>
                      <a:endParaRPr lang="ru-RU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spc="-35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комиссией неправомерно допущены заявки, которые не соответствует  требованиям установленным извещением о проведении запроса котировок и одна из данных заявок признано победителям проведения закупки.</a:t>
                      </a:r>
                      <a:endParaRPr lang="ru-RU" sz="120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29006"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/>
                        <a:t>ч.7 ст.78</a:t>
                      </a:r>
                      <a:endParaRPr lang="ru-RU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котировочной комиссией неправомерно допущены заявки, которые не соответствуют  требованиям, установленным в извещении о проведении запроса котировок.</a:t>
                      </a:r>
                    </a:p>
                  </a:txBody>
                  <a:tcPr/>
                </a:tc>
              </a:tr>
              <a:tr h="429006"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/>
                        <a:t>ч.8 ст.78</a:t>
                      </a:r>
                      <a:endParaRPr lang="ru-RU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протоколы рассмотрения и оценки заявок на участие в запросе котировок размещены в</a:t>
                      </a:r>
                      <a:r>
                        <a:rPr lang="ru-RU" sz="12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ЕИС</a:t>
                      </a: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 нарушением срока, предусмотренного данной нормой.</a:t>
                      </a:r>
                    </a:p>
                  </a:txBody>
                  <a:tcPr/>
                </a:tc>
              </a:tr>
              <a:tr h="600608"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/>
                        <a:t>ч.13 ст.78, ч.</a:t>
                      </a:r>
                      <a:r>
                        <a:rPr lang="ru-RU" sz="1200" i="1" baseline="0" dirty="0" smtClean="0"/>
                        <a:t> 17 ст. 83, ч. 2 ст. 54, ч. 9 ст. 70</a:t>
                      </a:r>
                      <a:endParaRPr lang="ru-RU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контракт заключен с нарушениями установленного законом срока, т.е. ранее или позднее срока заключения.</a:t>
                      </a:r>
                    </a:p>
                  </a:txBody>
                  <a:tcPr/>
                </a:tc>
              </a:tr>
              <a:tr h="77221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п. 25 ч.1 ст. 93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контракт с единственным поставщиком (подрядчиком, исполнителем) заключен без согласования с уполномоченным на осуществление контроля в сфере закупок органом</a:t>
                      </a:r>
                      <a:r>
                        <a:rPr lang="ru-RU" sz="12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(по итогам несостоявшегося открытого конкурса, конкурса с ограниченным участием и запроса предложений).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43812">
                <a:tc>
                  <a:txBody>
                    <a:bodyPr/>
                    <a:lstStyle/>
                    <a:p>
                      <a:pPr algn="ctr"/>
                      <a:r>
                        <a:rPr lang="ru-RU" sz="1200" i="1" dirty="0" smtClean="0"/>
                        <a:t>ч.2 ст. 93</a:t>
                      </a:r>
                      <a:endParaRPr lang="ru-RU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извещение об осуществлении закупки у единственного поставщика (подрядчика, исполнителя) размещены после заключения договоров или не размещены</a:t>
                      </a:r>
                      <a:r>
                        <a:rPr lang="ru-RU" sz="12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ЕИС (не позднее чем за 5 дней до даты заключения контракта).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23496">
                <a:tc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23496"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0C434A-B19A-40E4-9B20-7848EB4B933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92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8200948"/>
              </p:ext>
            </p:extLst>
          </p:nvPr>
        </p:nvGraphicFramePr>
        <p:xfrm>
          <a:off x="457200" y="836613"/>
          <a:ext cx="8229600" cy="4470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520"/>
                <a:gridCol w="6635080"/>
              </a:tblGrid>
              <a:tr h="416648">
                <a:tc>
                  <a:txBody>
                    <a:bodyPr/>
                    <a:lstStyle/>
                    <a:p>
                      <a:r>
                        <a:rPr lang="ru-RU" dirty="0" smtClean="0"/>
                        <a:t>Статья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Вид нарушения</a:t>
                      </a:r>
                      <a:endParaRPr lang="ru-RU" dirty="0"/>
                    </a:p>
                  </a:txBody>
                  <a:tcPr/>
                </a:tc>
              </a:tr>
              <a:tr h="5136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ч. 9 ст. 94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отчеты об исполнении контрактов и о результатах отдельных этапов их исполнения не размещены в ЕИС либо размещены позднее установленного срока</a:t>
                      </a:r>
                      <a:r>
                        <a:rPr lang="ru-RU" sz="12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(должны быть размещены не позднее 7 рабочих дней со дня завершения этапа).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3008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ч. 2 ст. 34 и ч. 1 ст. 95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дополнительным соглашением внесены изменения в существенные условия контракта (в сроки поставки и выполнение работ, изменены</a:t>
                      </a:r>
                      <a:r>
                        <a:rPr lang="ru-RU" sz="1200" i="1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характеристики поставляемого товара – не улучшающие поставляемый товар, изменено кол-во поставляемого товара более 10 %).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</a:tr>
              <a:tr h="113008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ч. 3 ст.103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информация о заключении и об исполнении контрактов не направлена либо направлена в федеральный орган исполнительной власти, осуществляющий правоприменительный функции по кассовому обслуживанию исполнения бюджетов бюджетной системы Российской Федерации с нарушениями установленного законом срока (в течении 3-х раб. дней).</a:t>
                      </a:r>
                      <a:endParaRPr lang="ru-RU" sz="1200" dirty="0"/>
                    </a:p>
                  </a:txBody>
                  <a:tcPr/>
                </a:tc>
              </a:tr>
              <a:tr h="5136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ч. 2 ст. 112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планы-графики закупок, а также внесенные в него изменения, не размещены либо размещены на официальном сайте позднее срока.</a:t>
                      </a:r>
                      <a:endParaRPr lang="ru-RU" sz="1200" dirty="0"/>
                    </a:p>
                  </a:txBody>
                  <a:tcPr/>
                </a:tc>
              </a:tr>
              <a:tr h="51367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п.6</a:t>
                      </a:r>
                      <a:r>
                        <a:rPr lang="ru-RU" sz="1200" baseline="0" dirty="0" smtClean="0"/>
                        <a:t> </a:t>
                      </a:r>
                      <a:r>
                        <a:rPr lang="ru-RU" sz="1200" dirty="0" smtClean="0"/>
                        <a:t>Особенностей</a:t>
                      </a:r>
                      <a:r>
                        <a:rPr lang="ru-RU" sz="1200" baseline="0" dirty="0" smtClean="0"/>
                        <a:t> № 544/18н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закупки осуществлены без внесения изменения в план-график, размещенный на официальном сайте.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1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0C434A-B19A-40E4-9B20-7848EB4B933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03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91264" cy="49006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600" b="1" dirty="0" smtClean="0"/>
              <a:t>Административные штрафы за нарушение законодательства о контрактной системе по КоАП РФ</a:t>
            </a:r>
            <a:endParaRPr lang="ru-RU" sz="1600" b="1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810254"/>
              </p:ext>
            </p:extLst>
          </p:nvPr>
        </p:nvGraphicFramePr>
        <p:xfrm>
          <a:off x="467544" y="692696"/>
          <a:ext cx="8352928" cy="60621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088"/>
                <a:gridCol w="792088"/>
                <a:gridCol w="6768752"/>
              </a:tblGrid>
              <a:tr h="2202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Статья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КоАП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Сумма штрафа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нарушения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ч. 1 ст. 7.29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неверный способ определения исполнителя 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04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ч. 2 ст. 7.29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неверный способ определения исполнителя при проведении конкурса или аукциона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ч. 2.1 ст. 7.29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не направление обращений о согласовании заключении контракта с единственным поставщиком 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ч. 1.3 ст. 7.30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нарушение сроков размещения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в ЕИС информации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и документов при проведении запроса котировок, предложений, осуществление закупки у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единственного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поставщика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более чем на 1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рабочий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день 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ч. 1.4 ст. 7.30</a:t>
                      </a: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размещение в ЕИС информации и документов, подлежащих размещению, с нарушением требований, предусмотренных законодательством РФ о контрактной системе в сфере закупок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ч. 2 ст. 7.30</a:t>
                      </a: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1% Н(М)Ц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min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5 000,0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max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необоснованное отклонение/ признание заявки на участие в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запросе котировок, конкурсе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ч. 2.1 ст. 7.30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нарушение требований к содержанию протокола, составленного в ходе определения поставщика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ч. 3 ст. 7.30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не размещение в ЕИС необходимой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информации и документов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ч. 4 ст. 7.30</a:t>
                      </a: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1% Н(М)Ц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min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5 000,0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max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неверное установление порядка рассмотрения и оценки заявок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ч. 4.1 ст. 7.30</a:t>
                      </a: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1% Н(М)Ц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min 10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000,0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max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5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описание объекта закупки не соответствует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требованиям законодательства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ч. 4.2 ст. 7.30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утверждение документации с нарушением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требований законодательства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ч. 6 ст.7.30  </a:t>
                      </a: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% Н(М)Ц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max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необоснованное отклонение/ признание заявки на участие в запросе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котировок,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запросе предложения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582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ч. 7 ст.7.30</a:t>
                      </a: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неверное признание победителя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Ч.11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ст. 7.30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не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соблюдение объема закупок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у СМП и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  <a:effectLst/>
                        </a:rPr>
                        <a:t>СОНКО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ч. 2 ст. 7.31</a:t>
                      </a: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не направление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информации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о заключении или об исполнении контрактов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ч. 1 ст. 7.32</a:t>
                      </a: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1% Н(М)Ц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min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5 000,0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max</a:t>
                      </a:r>
                      <a:r>
                        <a:rPr lang="en-US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000,0</a:t>
                      </a:r>
                      <a:endParaRPr lang="ru-RU" sz="1000" b="1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effectLst/>
                        </a:rPr>
                        <a:t>заключение контракта 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с нарушением объявленных условий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ч. 3 ст. 7.32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50 000,0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нарушение сроков заключения контрактов 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9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chemeClr val="tx1"/>
                          </a:solidFill>
                          <a:effectLst/>
                        </a:rPr>
                        <a:t>ч. 4 ст. 7.32</a:t>
                      </a:r>
                      <a:endParaRPr lang="ru-RU" sz="10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неправомерное изменение условий контракта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419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ч. 1 ст. 19.7.2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15 000,0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</a:rPr>
                        <a:t>непредставление или представление заведомо недостоверных информации и документов</a:t>
                      </a:r>
                      <a:endParaRPr lang="ru-RU" sz="10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8341" marR="38341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299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476672"/>
            <a:ext cx="7776864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соответствии со статьей 99 Федерального закона от 05.04.2013 </a:t>
            </a:r>
            <a:r>
              <a:rPr lang="ru-RU" dirty="0" smtClean="0"/>
              <a:t>№</a:t>
            </a:r>
            <a:r>
              <a:rPr lang="en-US" dirty="0" smtClean="0"/>
              <a:t> </a:t>
            </a:r>
            <a:r>
              <a:rPr lang="en-US" dirty="0"/>
              <a:t>44-</a:t>
            </a:r>
            <a:r>
              <a:rPr lang="ru-RU" dirty="0"/>
              <a:t>ФЗ</a:t>
            </a:r>
          </a:p>
          <a:p>
            <a:pPr algn="ctr"/>
            <a:r>
              <a:rPr lang="ru-RU" dirty="0" smtClean="0"/>
              <a:t>"</a:t>
            </a:r>
            <a:r>
              <a:rPr lang="ru-RU" dirty="0"/>
              <a:t>О контрактной системе в сфере закупок товаров, работ, услуг для обеспечения государственных и муниципальных нужд</a:t>
            </a:r>
            <a:r>
              <a:rPr lang="ru-RU" dirty="0" smtClean="0"/>
              <a:t>" </a:t>
            </a:r>
            <a:r>
              <a:rPr lang="ru-RU" dirty="0"/>
              <a:t>контроль осуществляется путем проведения плановых и внеплановых проверок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73123" y="1895376"/>
            <a:ext cx="7797754" cy="7200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>
                <a:solidFill>
                  <a:schemeClr val="tx1"/>
                </a:solidFill>
              </a:rPr>
              <a:t>Основные полномочия МФ РС (Я) по контролю в сфере закупок товаров, работ, услуг для обеспечения государственных нужд: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7" y="2615455"/>
            <a:ext cx="7787309" cy="39703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/>
              <a:t>- осуществление контроля путем проведения проверок;</a:t>
            </a:r>
          </a:p>
          <a:p>
            <a:r>
              <a:rPr lang="ru-RU" dirty="0"/>
              <a:t>- согласование заключения контракта с единственным поставщиком (подрядчиком, исполнителем) в случаях, предусмотренных п.25 ч.1 ст.93 Закона №44-ФЗ;</a:t>
            </a:r>
          </a:p>
          <a:p>
            <a:r>
              <a:rPr lang="ru-RU" dirty="0"/>
              <a:t>-рассмотрение уведомлений при осуществлении закупки у единственного поставщика (подрядчика, исполнителя) в случаях, предусмотренных п.6 и 9 ч.1 ст.93 Закона №44-ФЗ;</a:t>
            </a:r>
          </a:p>
          <a:p>
            <a:r>
              <a:rPr lang="ru-RU" dirty="0"/>
              <a:t>- рассмотрение жалоб на действия (бездействия) заказчика, </a:t>
            </a:r>
            <a:r>
              <a:rPr lang="ru-RU" dirty="0" smtClean="0"/>
              <a:t>уполномоченного </a:t>
            </a:r>
            <a:r>
              <a:rPr lang="ru-RU" dirty="0"/>
              <a:t>органа, уполномоченного учреждения, специализированной организации, комиссии по осуществлению закупок, ее членов, должностного лица контрактной службы, контрактного управляющего;</a:t>
            </a:r>
          </a:p>
          <a:p>
            <a:r>
              <a:rPr lang="ru-RU" dirty="0"/>
              <a:t>- организация работы по производству дел об административных правонарушениях в соответствии со статьей 23.66 КоАП РФ.</a:t>
            </a:r>
          </a:p>
        </p:txBody>
      </p:sp>
    </p:spTree>
    <p:extLst>
      <p:ext uri="{BB962C8B-B14F-4D97-AF65-F5344CB8AC3E}">
        <p14:creationId xmlns:p14="http://schemas.microsoft.com/office/powerpoint/2010/main" val="109085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699" y="188640"/>
            <a:ext cx="8712968" cy="633670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Предметом плановых и внеплановых проверок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является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соблюдение Субъектом проверки требований законодательства Российской Федерации о контрактной системе в сфере закупок, иных нормативных правовых актов о контрактной системе в сфере закупок (далее – законодательство о контрактной системе) при определении поставщика (подрядчика, исполнителя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Целью</a:t>
            </a:r>
            <a:r>
              <a:rPr lang="ru-RU" sz="1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проведения плановых и внеплановых проверок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является предупреждение, выявление и пресечение нарушений законодательства о контрактной системе</a:t>
            </a:r>
            <a:b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Объектом </a:t>
            </a:r>
            <a:r>
              <a:rPr lang="ru-RU" sz="1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проведения проверки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является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процедура  осуществления закупки от размещения извещения о проведении закупки до момента заключения </a:t>
            </a:r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контракта, а также своевременность направления информации в реестр контрактов (о заключении, об исполнении и изменении контракта) и отчетности в соответствии с законодательством о контрактной системе.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Субъекты контроля </a:t>
            </a: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заказчики, контрактные службы, контрактные управляющие, комиссии по осуществлению закупок и их члены, уполномоченный орган по определению поставщиков (подрядчиков, исполнителей), специализированные организации и операторы электронной площадки</a:t>
            </a:r>
            <a:b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Период проведения проверки: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плановые проверки проводятся не чаще 1 раз в 6 месяцев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(согласно плану проверки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утверждаемому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Министром финансов РС(Я) на 1 или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полугодие, сайты: 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www.zakupki.gov.ru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официальный сайт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финансов РС(Я) </a:t>
            </a:r>
            <a:r>
              <a:rPr lang="en-US" sz="1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www.sakha.gov.ru</a:t>
            </a:r>
            <a:r>
              <a:rPr lang="ru-RU" sz="16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внеплановые проверки по мере поступления информации и обращений, по каждой закупке</a:t>
            </a:r>
            <a:b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50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41805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200" dirty="0" smtClean="0"/>
              <a:t>Плановые и внеплановые проверки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0465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dirty="0" smtClean="0"/>
              <a:t>- </a:t>
            </a:r>
            <a:r>
              <a:rPr lang="ru-RU" sz="1400" b="1" dirty="0" smtClean="0"/>
              <a:t>При проведении плановой проверки</a:t>
            </a:r>
            <a:r>
              <a:rPr lang="ru-RU" sz="1400" dirty="0" smtClean="0"/>
              <a:t>:</a:t>
            </a: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1) </a:t>
            </a:r>
            <a:r>
              <a:rPr lang="ru-RU" sz="1400" i="1" dirty="0" smtClean="0"/>
              <a:t>Планирование проведение проверки </a:t>
            </a:r>
            <a:r>
              <a:rPr lang="ru-RU" sz="1400" dirty="0" smtClean="0"/>
              <a:t>- основанием </a:t>
            </a:r>
            <a:r>
              <a:rPr lang="ru-RU" sz="1400" dirty="0"/>
              <a:t>для начала административной процедуры является план проверок, утверждаемый Министром финансов </a:t>
            </a:r>
            <a:r>
              <a:rPr lang="ru-RU" sz="1400" dirty="0" smtClean="0"/>
              <a:t>РС(Я) </a:t>
            </a:r>
            <a:r>
              <a:rPr lang="ru-RU" sz="1400" dirty="0"/>
              <a:t>на шесть месяцев. </a:t>
            </a:r>
          </a:p>
          <a:p>
            <a:pPr marL="0" indent="0">
              <a:buNone/>
            </a:pPr>
            <a:r>
              <a:rPr lang="ru-RU" sz="1400" dirty="0" smtClean="0"/>
              <a:t>2) </a:t>
            </a:r>
            <a:r>
              <a:rPr lang="ru-RU" sz="1400" i="1" dirty="0" smtClean="0"/>
              <a:t>Подготовка к проведению проверки </a:t>
            </a:r>
            <a:r>
              <a:rPr lang="ru-RU" sz="1400" dirty="0"/>
              <a:t>включает в себя: 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dirty="0"/>
              <a:t>  </a:t>
            </a:r>
            <a:r>
              <a:rPr lang="ru-RU" sz="1400" dirty="0" smtClean="0"/>
              <a:t>   - издание приказа о проведении проверки </a:t>
            </a:r>
            <a:r>
              <a:rPr lang="ru-RU" sz="1400" dirty="0"/>
              <a:t>министром </a:t>
            </a:r>
            <a:r>
              <a:rPr lang="ru-RU" sz="1400" dirty="0" smtClean="0"/>
              <a:t>или лицом его замещающим в </a:t>
            </a:r>
            <a:r>
              <a:rPr lang="ru-RU" sz="1400" dirty="0"/>
              <a:t>срок не позднее, чем за </a:t>
            </a:r>
            <a:r>
              <a:rPr lang="ru-RU" sz="1400" dirty="0" smtClean="0"/>
              <a:t>3 (три) </a:t>
            </a:r>
            <a:r>
              <a:rPr lang="ru-RU" sz="1400" dirty="0"/>
              <a:t>рабочих дня до даты проведения </a:t>
            </a:r>
            <a:r>
              <a:rPr lang="ru-RU" sz="1400" dirty="0" smtClean="0"/>
              <a:t>проверки;</a:t>
            </a:r>
          </a:p>
          <a:p>
            <a:pPr marL="0" indent="0">
              <a:buNone/>
            </a:pPr>
            <a:r>
              <a:rPr lang="ru-RU" sz="1400" dirty="0" smtClean="0"/>
              <a:t>     - формирование состава Инспекции не менее 2 (двух) человек;</a:t>
            </a:r>
          </a:p>
          <a:p>
            <a:pPr marL="0" indent="0">
              <a:buNone/>
            </a:pPr>
            <a:r>
              <a:rPr lang="ru-RU" sz="1400" dirty="0" smtClean="0"/>
              <a:t>     - </a:t>
            </a:r>
            <a:r>
              <a:rPr lang="ru-RU" sz="1400" dirty="0"/>
              <a:t>уведомление Субъекта проверки о проведении в отношении него </a:t>
            </a:r>
            <a:r>
              <a:rPr lang="ru-RU" sz="1400" dirty="0" smtClean="0"/>
              <a:t>проверки в </a:t>
            </a:r>
            <a:r>
              <a:rPr lang="ru-RU" sz="1400" dirty="0"/>
              <a:t>срок не позднее, чем за </a:t>
            </a:r>
            <a:r>
              <a:rPr lang="ru-RU" sz="1400" dirty="0" smtClean="0"/>
              <a:t>3 (три) </a:t>
            </a:r>
            <a:r>
              <a:rPr lang="ru-RU" sz="1400" dirty="0"/>
              <a:t>рабочих дня до даты проведения </a:t>
            </a:r>
            <a:r>
              <a:rPr lang="ru-RU" sz="1400" dirty="0" smtClean="0"/>
              <a:t>проверки.</a:t>
            </a:r>
          </a:p>
          <a:p>
            <a:pPr marL="0" indent="0">
              <a:buNone/>
            </a:pPr>
            <a:r>
              <a:rPr lang="ru-RU" sz="1400" dirty="0" smtClean="0"/>
              <a:t>     При </a:t>
            </a:r>
            <a:r>
              <a:rPr lang="ru-RU" sz="1400" dirty="0"/>
              <a:t>осуществлении </a:t>
            </a:r>
            <a:r>
              <a:rPr lang="ru-RU" sz="1400" dirty="0" smtClean="0"/>
              <a:t>плановой проверки </a:t>
            </a:r>
            <a:r>
              <a:rPr lang="ru-RU" sz="1400" dirty="0"/>
              <a:t>Инспекцией рассматриваются закупки субъекта проверки, находящиеся в стадии размещения и опубликованные в ЕИС, на предмет их соответствия требованиям законодательства о контрактной системе, а также закупки, контракты по которым заключены за проверяемый период - 1 </a:t>
            </a:r>
            <a:r>
              <a:rPr lang="ru-RU" sz="1400" dirty="0" smtClean="0"/>
              <a:t>год.</a:t>
            </a: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- </a:t>
            </a:r>
            <a:r>
              <a:rPr lang="ru-RU" sz="1400" b="1" dirty="0" smtClean="0"/>
              <a:t>При проведении внеплановой проверки</a:t>
            </a:r>
            <a:r>
              <a:rPr lang="ru-RU" sz="1400" dirty="0" smtClean="0"/>
              <a:t>:</a:t>
            </a:r>
            <a:endParaRPr lang="ru-RU" sz="1400" dirty="0"/>
          </a:p>
          <a:p>
            <a:pPr marL="0" indent="0">
              <a:buNone/>
            </a:pPr>
            <a:r>
              <a:rPr lang="ru-RU" sz="1400" dirty="0"/>
              <a:t>1) подготовка приказа о проведении внеплановой проверки и уведомления о проведении внеплановой проверки;</a:t>
            </a:r>
          </a:p>
          <a:p>
            <a:pPr marL="0" indent="0">
              <a:buNone/>
            </a:pPr>
            <a:r>
              <a:rPr lang="ru-RU" sz="1400" dirty="0"/>
              <a:t>2) направление уведомления о проведении внеплановой проверки;</a:t>
            </a:r>
          </a:p>
          <a:p>
            <a:pPr marL="0" indent="0">
              <a:buNone/>
            </a:pPr>
            <a:r>
              <a:rPr lang="ru-RU" sz="1400" dirty="0"/>
              <a:t>3) осуществление внеплановой проверки и подготовка акта проверки;</a:t>
            </a:r>
          </a:p>
          <a:p>
            <a:pPr marL="0" indent="0">
              <a:buNone/>
            </a:pPr>
            <a:r>
              <a:rPr lang="ru-RU" sz="1400" dirty="0"/>
              <a:t>4) выдача предписания об устранении нарушений законодательства о контрактной системе в сфере закупок</a:t>
            </a:r>
            <a:r>
              <a:rPr lang="ru-RU" sz="1400" dirty="0" smtClean="0"/>
              <a:t>.</a:t>
            </a:r>
          </a:p>
          <a:p>
            <a:pPr marL="0" indent="0">
              <a:buNone/>
            </a:pPr>
            <a:r>
              <a:rPr lang="ru-RU" sz="1400" dirty="0" smtClean="0"/>
              <a:t>     При проведении внеплановой проверки рассматриваются конкретные закупки или конкретные вопросы определенные приказом на проведение проверки.</a:t>
            </a:r>
          </a:p>
          <a:p>
            <a:pPr marL="0" indent="0">
              <a:buNone/>
            </a:pPr>
            <a:r>
              <a:rPr lang="ru-RU" sz="1400" dirty="0"/>
              <a:t>	</a:t>
            </a: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/>
              <a:t>	</a:t>
            </a:r>
          </a:p>
          <a:p>
            <a:endParaRPr lang="ru-RU" sz="1400" dirty="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81701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41805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200" dirty="0" smtClean="0"/>
              <a:t>Основания для проведения внеплановой проверки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76064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endParaRPr lang="ru-RU" sz="1400" b="1" dirty="0" smtClean="0"/>
          </a:p>
          <a:p>
            <a:pPr marL="0" indent="0">
              <a:buNone/>
            </a:pPr>
            <a:r>
              <a:rPr lang="ru-RU" sz="1400" b="1" dirty="0" smtClean="0"/>
              <a:t>Основанием </a:t>
            </a:r>
            <a:r>
              <a:rPr lang="ru-RU" sz="1400" b="1" dirty="0"/>
              <a:t>для проведения внеплановой проверки является</a:t>
            </a:r>
            <a:r>
              <a:rPr lang="ru-RU" sz="1400" b="1" dirty="0" smtClean="0"/>
              <a:t>:</a:t>
            </a:r>
          </a:p>
          <a:p>
            <a:pPr marL="0" indent="0">
              <a:buNone/>
            </a:pPr>
            <a:endParaRPr lang="ru-RU" sz="1400" b="1" dirty="0"/>
          </a:p>
          <a:p>
            <a:pPr marL="0" indent="0">
              <a:buNone/>
            </a:pPr>
            <a:r>
              <a:rPr lang="ru-RU" sz="1400" dirty="0" smtClean="0"/>
              <a:t>1) получение </a:t>
            </a:r>
            <a:r>
              <a:rPr lang="ru-RU" sz="1400" dirty="0"/>
              <a:t>обращения участника закупки либо осуществляющих общественный контроль общественного объединения или объединения юридических лиц с жалобой на действия (бездействие) Субъекта </a:t>
            </a:r>
            <a:r>
              <a:rPr lang="ru-RU" sz="1400" dirty="0" smtClean="0"/>
              <a:t>проверки</a:t>
            </a:r>
            <a:r>
              <a:rPr lang="ru-RU" sz="1400" dirty="0"/>
              <a:t>;</a:t>
            </a:r>
            <a:endParaRPr lang="ru-RU" sz="1400" dirty="0" smtClean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r>
              <a:rPr lang="ru-RU" sz="1400" dirty="0" smtClean="0"/>
              <a:t>2</a:t>
            </a:r>
            <a:r>
              <a:rPr lang="ru-RU" sz="1400" dirty="0"/>
              <a:t>) поступление информации о нарушении законодательства Российской Федерации и иных нормативных правовых актов о контрактной системе, в том числе:</a:t>
            </a:r>
          </a:p>
          <a:p>
            <a:r>
              <a:rPr lang="ru-RU" sz="1400" dirty="0" smtClean="0"/>
              <a:t>по </a:t>
            </a:r>
            <a:r>
              <a:rPr lang="ru-RU" sz="1400" dirty="0"/>
              <a:t>результатам рассмотрения уведомлений о заключении контракта с единственным поставщиком (подрядчиком, исполнителем);</a:t>
            </a:r>
          </a:p>
          <a:p>
            <a:r>
              <a:rPr lang="ru-RU" sz="1400" dirty="0" smtClean="0"/>
              <a:t>по </a:t>
            </a:r>
            <a:r>
              <a:rPr lang="ru-RU" sz="1400" dirty="0"/>
              <a:t>результатам рассмотрения обращения о согласовании заключения контракта с единственным поставщиком (подрядчиком, исполнителем</a:t>
            </a:r>
            <a:r>
              <a:rPr lang="ru-RU" sz="1400" dirty="0" smtClean="0"/>
              <a:t>);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/>
              <a:t>3) истечение срока исполнения ранее выданного предписания</a:t>
            </a:r>
            <a:r>
              <a:rPr lang="ru-RU" sz="1400" dirty="0" smtClean="0"/>
              <a:t>;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/>
              <a:t>4) решение министра финансов Республики Саха (Якутия), принятое в связи с поступлением обращений (поручений, требований) Главы Республики Саха (Якутия), Председателя либо заместителя Правительства Республики Саха (Якутия), Прокуратуры Республики Саха (Якутия), правоохранительных органов, депутатских запросов, обращений иных государственных органов, граждан и организаций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6045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99412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dirty="0" smtClean="0"/>
              <a:t>Реализация </a:t>
            </a:r>
            <a:r>
              <a:rPr lang="ru-RU" sz="2800" b="1" dirty="0"/>
              <a:t>результатов проведения </a:t>
            </a:r>
            <a:r>
              <a:rPr lang="ru-RU" sz="2800" b="1" dirty="0" smtClean="0"/>
              <a:t>плановых и внеплановых проверок</a:t>
            </a:r>
            <a:r>
              <a:rPr lang="ru-RU" sz="2600" b="1" dirty="0" smtClean="0"/>
              <a:t>:</a:t>
            </a:r>
            <a:endParaRPr lang="ru-RU" sz="2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dirty="0" smtClean="0"/>
              <a:t>составление </a:t>
            </a:r>
            <a:r>
              <a:rPr lang="ru-RU" sz="1600" dirty="0"/>
              <a:t>акта проверки, в котором фиксируются факты соблюдения (несоблюдения) Субъектом проверки законодательства </a:t>
            </a:r>
            <a:r>
              <a:rPr lang="ru-RU" sz="1600" dirty="0" smtClean="0"/>
              <a:t>РФ </a:t>
            </a:r>
            <a:r>
              <a:rPr lang="ru-RU" sz="1600" dirty="0"/>
              <a:t>или иных </a:t>
            </a:r>
            <a:r>
              <a:rPr lang="ru-RU" sz="1600" dirty="0" smtClean="0"/>
              <a:t>НПА </a:t>
            </a:r>
            <a:r>
              <a:rPr lang="ru-RU" sz="1600" dirty="0"/>
              <a:t>о контрактной системе в сфере </a:t>
            </a:r>
            <a:r>
              <a:rPr lang="ru-RU" sz="1600" dirty="0" smtClean="0"/>
              <a:t>закупок (акт проверки размещается в ЕИС);</a:t>
            </a:r>
            <a:endParaRPr lang="ru-RU" sz="1600" dirty="0"/>
          </a:p>
          <a:p>
            <a:r>
              <a:rPr lang="ru-RU" sz="1600" dirty="0" smtClean="0"/>
              <a:t>выдача </a:t>
            </a:r>
            <a:r>
              <a:rPr lang="ru-RU" sz="1600" dirty="0"/>
              <a:t>предписаний с требованием об устранении выявленных нарушений в случаях, предусмотренных действующим </a:t>
            </a:r>
            <a:r>
              <a:rPr lang="ru-RU" sz="1600" dirty="0" smtClean="0"/>
              <a:t>законодательством (в течение 3 (трех) рабочих дней с даты выдачи размещается в ЕИС); </a:t>
            </a:r>
            <a:endParaRPr lang="ru-RU" sz="1600" dirty="0"/>
          </a:p>
          <a:p>
            <a:r>
              <a:rPr lang="ru-RU" sz="1600" dirty="0" smtClean="0"/>
              <a:t>передача </a:t>
            </a:r>
            <a:r>
              <a:rPr lang="ru-RU" sz="1600" dirty="0"/>
              <a:t>материалов проверки уполномоченному должностному лицу для возбуждения административного производства или проведение административного </a:t>
            </a:r>
            <a:r>
              <a:rPr lang="ru-RU" sz="1600" dirty="0" smtClean="0"/>
              <a:t>расследования (статья </a:t>
            </a:r>
            <a:r>
              <a:rPr lang="ru-RU" sz="1600" dirty="0"/>
              <a:t>23.66 </a:t>
            </a:r>
            <a:r>
              <a:rPr lang="ru-RU" sz="1600" dirty="0" smtClean="0"/>
              <a:t>КоАП РФ </a:t>
            </a:r>
            <a:r>
              <a:rPr lang="ru-RU" sz="1600" dirty="0"/>
              <a:t>возбуждаются и рассматриваются дела об административных правонарушениях на должностных лиц </a:t>
            </a:r>
            <a:r>
              <a:rPr lang="ru-RU" sz="1600" dirty="0" smtClean="0"/>
              <a:t>субъекта проверки);</a:t>
            </a:r>
            <a:endParaRPr lang="ru-RU" sz="1600" dirty="0"/>
          </a:p>
          <a:p>
            <a:r>
              <a:rPr lang="ru-RU" sz="1600" dirty="0" smtClean="0"/>
              <a:t>в </a:t>
            </a:r>
            <a:r>
              <a:rPr lang="ru-RU" sz="1600" dirty="0"/>
              <a:t>случаях выявления факта совершения действия (бездействия), содержащего признаки состава преступления передать министру либо лицу, его замещающему, информацию о совершении указанного действия (бездействия) и подтверждающие такой факт документы для направления в установленные сроки в правоохранительные органы</a:t>
            </a:r>
          </a:p>
          <a:p>
            <a:r>
              <a:rPr lang="ru-RU" sz="1600" dirty="0" smtClean="0"/>
              <a:t>передача </a:t>
            </a:r>
            <a:r>
              <a:rPr lang="ru-RU" sz="1600" dirty="0"/>
              <a:t>материалов проверки министру либо лицу, его замещающему для рассмотрения вопроса об обращении в суд с иском о признании осуществленной закупки недействительной.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638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Субъект проверки, в отношении которого осуществляются мероприятия по контролю, имеет право: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8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Tx/>
              <a:buChar char="-"/>
            </a:pPr>
            <a:endParaRPr lang="ru-RU" sz="2000" dirty="0" smtClean="0"/>
          </a:p>
          <a:p>
            <a:pPr>
              <a:buFontTx/>
              <a:buChar char="-"/>
            </a:pPr>
            <a:r>
              <a:rPr lang="ru-RU" sz="2000" dirty="0" smtClean="0"/>
              <a:t>представлять </a:t>
            </a:r>
            <a:r>
              <a:rPr lang="ru-RU" sz="2000" dirty="0"/>
              <a:t>в Министерство </a:t>
            </a:r>
            <a:r>
              <a:rPr lang="ru-RU" sz="2000" u="sng" dirty="0"/>
              <a:t>в течение 5 рабочих дней со дня получения копии акта </a:t>
            </a:r>
            <a:r>
              <a:rPr lang="ru-RU" sz="2000" u="sng" dirty="0" smtClean="0"/>
              <a:t>плановой проверки</a:t>
            </a:r>
            <a:r>
              <a:rPr lang="ru-RU" sz="2000" dirty="0" smtClean="0"/>
              <a:t> и </a:t>
            </a:r>
            <a:r>
              <a:rPr lang="ru-RU" sz="2000" u="sng" dirty="0" smtClean="0"/>
              <a:t>в течение 3 рабочих дней со дня получения акта внеплановой проверки</a:t>
            </a:r>
            <a:r>
              <a:rPr lang="ru-RU" sz="2000" dirty="0" smtClean="0"/>
              <a:t> </a:t>
            </a:r>
            <a:r>
              <a:rPr lang="ru-RU" sz="2000" dirty="0"/>
              <a:t>письменные возражения по фактам, изложенным в акте проверки</a:t>
            </a:r>
            <a:r>
              <a:rPr lang="ru-RU" sz="2000" dirty="0" smtClean="0"/>
              <a:t>;</a:t>
            </a:r>
          </a:p>
          <a:p>
            <a:pPr>
              <a:buFontTx/>
              <a:buChar char="-"/>
            </a:pPr>
            <a:r>
              <a:rPr lang="ru-RU" sz="2000" dirty="0"/>
              <a:t>направлять в Министерство мотивированное ходатайство о продлении срока исполнения предписания, установленного таким предписанием;</a:t>
            </a:r>
          </a:p>
          <a:p>
            <a:pPr>
              <a:buFontTx/>
              <a:buChar char="-"/>
            </a:pPr>
            <a:r>
              <a:rPr lang="ru-RU" sz="2000" dirty="0"/>
              <a:t>о</a:t>
            </a:r>
            <a:r>
              <a:rPr lang="ru-RU" sz="2000" dirty="0" smtClean="0"/>
              <a:t>бжаловать </a:t>
            </a:r>
            <a:r>
              <a:rPr lang="ru-RU" sz="2000" dirty="0"/>
              <a:t>действия (бездействие) должностных лиц Инспекции в досудебном порядке, предусмотренном </a:t>
            </a:r>
            <a:r>
              <a:rPr lang="ru-RU" sz="2000" dirty="0" smtClean="0"/>
              <a:t>в разделе 6 Регламента;</a:t>
            </a:r>
          </a:p>
          <a:p>
            <a:pPr>
              <a:buFontTx/>
              <a:buChar char="-"/>
            </a:pPr>
            <a:r>
              <a:rPr lang="ru-RU" sz="2000" dirty="0" smtClean="0"/>
              <a:t>обжаловать </a:t>
            </a:r>
            <a:r>
              <a:rPr lang="ru-RU" sz="2000" dirty="0"/>
              <a:t>предписания в порядке, установленном законодательством Российской Федерации</a:t>
            </a:r>
            <a:r>
              <a:rPr lang="ru-RU" sz="2000" dirty="0" smtClean="0"/>
              <a:t>;</a:t>
            </a:r>
          </a:p>
          <a:p>
            <a:pPr>
              <a:buFontTx/>
              <a:buChar char="-"/>
            </a:pPr>
            <a:r>
              <a:rPr lang="ru-RU" sz="2000" dirty="0"/>
              <a:t>давать свои пояснения по предмету проверки.</a:t>
            </a:r>
          </a:p>
          <a:p>
            <a:pPr marL="0" indent="0">
              <a:buNone/>
            </a:pPr>
            <a:endParaRPr lang="ru-RU" sz="2000" dirty="0"/>
          </a:p>
          <a:p>
            <a:pPr>
              <a:buFontTx/>
              <a:buChar char="-"/>
            </a:pP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85862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784976" cy="864096"/>
          </a:xfr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Нарушения </a:t>
            </a:r>
            <a:r>
              <a:rPr lang="ru-RU" sz="2000" dirty="0"/>
              <a:t>законодательства о контрактной системе в сфере </a:t>
            </a:r>
            <a:r>
              <a:rPr lang="ru-RU" sz="2000" dirty="0" smtClean="0"/>
              <a:t>закупок Учреждениями здравоохранения: </a:t>
            </a:r>
            <a:r>
              <a:rPr lang="ru-RU" sz="2000" dirty="0"/>
              <a:t/>
            </a:r>
            <a:br>
              <a:rPr lang="ru-RU" sz="2000" dirty="0"/>
            </a:br>
            <a:endParaRPr lang="ru-RU" sz="20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8850640"/>
              </p:ext>
            </p:extLst>
          </p:nvPr>
        </p:nvGraphicFramePr>
        <p:xfrm>
          <a:off x="457200" y="1341438"/>
          <a:ext cx="8579296" cy="5045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7207"/>
                <a:gridCol w="6992089"/>
              </a:tblGrid>
              <a:tr h="43137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Статья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нарушения</a:t>
                      </a:r>
                      <a:endParaRPr lang="ru-RU" dirty="0"/>
                    </a:p>
                  </a:txBody>
                  <a:tcPr/>
                </a:tc>
              </a:tr>
              <a:tr h="536315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ч. 8 ст. 17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i="1" dirty="0" smtClean="0"/>
                        <a:t>план закупок товаров, работ, услуг на 2017 (2018) финансовый год и плановый период 2018 (2019) и 2019 (2020) годов утвержден с нарушением установленного законом срока (10 раб. дней</a:t>
                      </a:r>
                      <a:r>
                        <a:rPr lang="ru-RU" sz="1200" i="1" baseline="0" dirty="0" smtClean="0"/>
                        <a:t> со дня утверждения ФХД)</a:t>
                      </a:r>
                      <a:r>
                        <a:rPr lang="ru-RU" sz="1200" i="1" dirty="0" smtClean="0"/>
                        <a:t>.</a:t>
                      </a:r>
                      <a:endParaRPr lang="ru-RU" sz="1200" i="1" dirty="0"/>
                    </a:p>
                  </a:txBody>
                  <a:tcPr/>
                </a:tc>
              </a:tr>
              <a:tr h="661210"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/>
                        <a:t>ч. 9 ст. 17</a:t>
                      </a:r>
                      <a:endParaRPr lang="ru-RU" sz="12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 </a:t>
                      </a: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закупок на 2017 (2018) финансовый год и плановый период 2018 (2019) и 2019 (2020) годов размещен в ЕИС с нарушением установленного законом срока ( 3</a:t>
                      </a:r>
                      <a:r>
                        <a:rPr lang="ru-RU" sz="12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раб. дня со дня утверждения плана закупок)</a:t>
                      </a: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</a:tr>
              <a:tr h="661210"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/>
                        <a:t>ч. 10 ст. 21</a:t>
                      </a:r>
                    </a:p>
                    <a:p>
                      <a:pPr algn="ctr"/>
                      <a:endParaRPr lang="ru-RU" sz="12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план-график закупок на 2017 (2018) утвержден с нарушением установленного законом срока</a:t>
                      </a:r>
                      <a:r>
                        <a:rPr lang="ru-RU" sz="12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(10 раб. дней со дня получения им объема прав в денежном выражении или утверждения ФХД).</a:t>
                      </a:r>
                      <a:endParaRPr lang="ru-RU" sz="120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61210"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/>
                        <a:t>ч. 15 ст. 21</a:t>
                      </a:r>
                    </a:p>
                    <a:p>
                      <a:pPr algn="ctr"/>
                      <a:endParaRPr lang="ru-RU" sz="12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план-график закупок на 2017 (2018) год размещен с нарушением установленного законом срока ( 3 раб. дня утверждения</a:t>
                      </a:r>
                      <a:r>
                        <a:rPr lang="ru-RU" sz="1200" i="1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плана-графика)</a:t>
                      </a: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</a:tr>
              <a:tr h="36769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ч. 11 ст. 21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/>
                        <a:t>осуществляются закупки, не предусмотренная планом-графиком (</a:t>
                      </a:r>
                      <a:r>
                        <a:rPr lang="ru-RU" sz="1200" dirty="0" err="1" smtClean="0"/>
                        <a:t>д.б</a:t>
                      </a:r>
                      <a:r>
                        <a:rPr lang="ru-RU" sz="1200" dirty="0" smtClean="0"/>
                        <a:t>. в соответствии с план-графиком).</a:t>
                      </a:r>
                      <a:endParaRPr lang="ru-RU" sz="1200" dirty="0"/>
                    </a:p>
                  </a:txBody>
                  <a:tcPr/>
                </a:tc>
              </a:tr>
              <a:tr h="367697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ч. 5 ст. 24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выбор неверного способа определения поставщика (подрядчика, исполнителя).</a:t>
                      </a:r>
                      <a:endParaRPr lang="ru-RU" sz="1200" dirty="0"/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/>
                        <a:t>ч.1 ст. 30</a:t>
                      </a:r>
                      <a:endParaRPr lang="ru-RU" sz="12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осуществления закупок у СМП, </a:t>
                      </a:r>
                      <a:r>
                        <a:rPr lang="ru-RU" sz="1200" i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СОНКО</a:t>
                      </a: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размере менее чем 15 процентов совокупного годового объема закупок.</a:t>
                      </a:r>
                    </a:p>
                  </a:txBody>
                  <a:tcPr/>
                </a:tc>
              </a:tr>
              <a:tr h="661210">
                <a:tc>
                  <a:txBody>
                    <a:bodyPr/>
                    <a:lstStyle/>
                    <a:p>
                      <a:pPr algn="ctr"/>
                      <a:r>
                        <a:rPr lang="ru-RU" sz="1200" i="0" dirty="0" smtClean="0"/>
                        <a:t>ч. 4 ст. 30</a:t>
                      </a:r>
                      <a:endParaRPr lang="ru-RU" sz="120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отчет об объеме закупок у субъектов малого предпринимательства, социально ориентированных некоммерческих организаций не размещен или несвоевременно размещен в ЕИС. 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0C434A-B19A-40E4-9B20-7848EB4B933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73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0371380"/>
              </p:ext>
            </p:extLst>
          </p:nvPr>
        </p:nvGraphicFramePr>
        <p:xfrm>
          <a:off x="457200" y="620689"/>
          <a:ext cx="8363272" cy="54409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242"/>
                <a:gridCol w="6816030"/>
              </a:tblGrid>
              <a:tr h="43204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Статья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нарушения</a:t>
                      </a:r>
                      <a:endParaRPr lang="ru-RU" dirty="0"/>
                    </a:p>
                  </a:txBody>
                  <a:tcPr/>
                </a:tc>
              </a:tr>
              <a:tr h="5326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i="0" spc="-35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п. 1 и 2 ч. </a:t>
                      </a:r>
                      <a:r>
                        <a:rPr lang="ru-RU" sz="1200" b="0" i="0" spc="-35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1 </a:t>
                      </a:r>
                      <a:r>
                        <a:rPr lang="ru-RU" sz="1200" b="0" i="0" spc="-35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ст. 33</a:t>
                      </a:r>
                      <a:endParaRPr lang="ru-RU" sz="1200" b="0" i="0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1" spc="-35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при описании объекта закупки содержится </a:t>
                      </a:r>
                      <a:r>
                        <a:rPr lang="ru-RU" sz="1200" b="0" i="1" spc="-35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указания на место </a:t>
                      </a:r>
                      <a:r>
                        <a:rPr lang="ru-RU" sz="1200" b="0" i="1" spc="-35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происхождения товара, а также указаны конкретные товарные знаки на поставку товаров и на поставку расходных материалов без сопровождения словами «или эквивалент</a:t>
                      </a:r>
                      <a:r>
                        <a:rPr lang="ru-RU" sz="1200" b="0" i="1" spc="-35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», в технической характеристике поставляемых товаров заказчиком указаны конкретные показатели без указания минимальных и максимальных значений.</a:t>
                      </a:r>
                      <a:endParaRPr lang="ru-RU" sz="1200" b="0" i="1" dirty="0" smtClean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0274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ч.1 и 3 ст. 34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контракты заключены не на условиях, предусмотренных извещением об осуществлении закупки.</a:t>
                      </a:r>
                      <a:endParaRPr lang="ru-RU" sz="1200" dirty="0"/>
                    </a:p>
                  </a:txBody>
                  <a:tcPr/>
                </a:tc>
              </a:tr>
              <a:tr h="80942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ч.4, 5, 6, 7, 8 ст.34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проектах контрактов не установлена ответственность заказчика и поставщика (подрядчика, исполнителя) за неисполнение или ненадлежащее исполнение обязательств, предусмотренных контрактом.</a:t>
                      </a:r>
                      <a:endParaRPr lang="ru-RU" sz="1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ч. </a:t>
                      </a:r>
                      <a:r>
                        <a:rPr lang="ru-RU" sz="120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13 ст.</a:t>
                      </a:r>
                      <a:r>
                        <a:rPr lang="ru-RU" sz="12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34</a:t>
                      </a:r>
                      <a:endParaRPr lang="ru-RU" sz="120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в контрактах отсутствует обязательное условие о порядке и сроках оплаты товара, работы или услуги, о порядке и сроках осуществления заказчиком приемки поставленного товара, выполненной работы (ее результатов) или оказанной </a:t>
                      </a:r>
                      <a:r>
                        <a:rPr lang="ru-RU" sz="1200" i="1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услуги.</a:t>
                      </a:r>
                      <a:endParaRPr lang="ru-RU" sz="12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spc="-35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ч. </a:t>
                      </a:r>
                      <a:r>
                        <a:rPr lang="ru-RU" sz="1200" spc="-35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27 </a:t>
                      </a:r>
                      <a:r>
                        <a:rPr lang="ru-RU" sz="1200" spc="-35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ст. 34</a:t>
                      </a:r>
                      <a:endParaRPr lang="ru-RU" sz="12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spc="-35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проект контракта не содержит условия о сроках возврата заказчиком исполнителю денежных средств, внесенных в качестве обеспечения исполнения </a:t>
                      </a:r>
                      <a:r>
                        <a:rPr lang="ru-RU" sz="1200" i="1" spc="-35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контракта.</a:t>
                      </a:r>
                      <a:endParaRPr lang="ru-RU" sz="12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6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ч. 1 ст. 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не создана контрактная служба (создаются если</a:t>
                      </a:r>
                      <a:r>
                        <a:rPr lang="ru-RU" sz="1200" i="1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СГОЗ за год равен или более 100 000,0 млн. руб.).</a:t>
                      </a:r>
                      <a:endParaRPr lang="ru-RU" sz="1200" i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6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ч. 6 ст. 38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i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работники контрактной службы, контрактный управляющий не имеют образование или дополнительное профессиональное образование в сфере закупок  (рекомендуемый минимальный</a:t>
                      </a:r>
                      <a:r>
                        <a:rPr lang="ru-RU" sz="1200" i="1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срок обучения не менее </a:t>
                      </a:r>
                      <a:r>
                        <a:rPr lang="ru-RU" sz="1200" i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108 часов</a:t>
                      </a:r>
                      <a:r>
                        <a:rPr lang="ru-RU" sz="1200" i="1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МЭР РФ и </a:t>
                      </a:r>
                      <a:r>
                        <a:rPr lang="ru-RU" sz="1200" i="1" baseline="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МинОбр</a:t>
                      </a:r>
                      <a:r>
                        <a:rPr lang="ru-RU" sz="1200" i="1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РФ)</a:t>
                      </a:r>
                      <a:endParaRPr lang="ru-RU" sz="1200" i="1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srgbClr val="000000"/>
                </a:solidFill>
              </a:rPr>
              <a:t>1</a:t>
            </a: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0C434A-B19A-40E4-9B20-7848EB4B9337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49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</TotalTime>
  <Words>2139</Words>
  <Application>Microsoft Office PowerPoint</Application>
  <PresentationFormat>Экран (4:3)</PresentationFormat>
  <Paragraphs>195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Тема Office</vt:lpstr>
      <vt:lpstr>Оформление по умолчанию</vt:lpstr>
      <vt:lpstr>1_Тема Office</vt:lpstr>
      <vt:lpstr>1_Оформление по умолчанию</vt:lpstr>
      <vt:lpstr>2_Тема Office</vt:lpstr>
      <vt:lpstr>Волна</vt:lpstr>
      <vt:lpstr>  Указом Президента Республики Саха (Якутия) от 03 марта 2014 года  № 2523 МФ РС (Я) исполнительным органом государственной власти РС (Я), уполномоченным на осуществление контроля в сфере закупок товаров, работ, услуг для обеспечения государственных нужд определено Министерство финансов РС(Я) </vt:lpstr>
      <vt:lpstr>Презентация PowerPoint</vt:lpstr>
      <vt:lpstr> Предметом плановых и внеплановых проверок является соблюдение Субъектом проверки требований законодательства Российской Федерации о контрактной системе в сфере закупок, иных нормативных правовых актов о контрактной системе в сфере закупок (далее – законодательство о контрактной системе) при определении поставщика (подрядчика, исполнителя)  Целью проведения плановых и внеплановых проверок является предупреждение, выявление и пресечение нарушений законодательства о контрактной системе  Объектом проведения проверки является процедура  осуществления закупки от размещения извещения о проведении закупки до момента заключения контракта, а также своевременность направления информации в реестр контрактов (о заключении, об исполнении и изменении контракта) и отчетности в соответствии с законодательством о контрактной системе.  Субъекты контроля - заказчики, контрактные службы, контрактные управляющие, комиссии по осуществлению закупок и их члены, уполномоченный орган по определению поставщиков (подрядчиков, исполнителей), специализированные организации и операторы электронной площадки  Период проведения проверки:    - плановые проверки проводятся не чаще 1 раз в 6 месяцев (согласно плану проверки утверждаемому Министром финансов РС(Я) на 1 или 2 полугодие, сайты: www.zakupki.gov.ru и официальный сайт Министерство финансов РС(Я) www.sakha.gov.ru);    - внеплановые проверки по мере поступления информации и обращений, по каждой закупке  </vt:lpstr>
      <vt:lpstr>Плановые и внеплановые проверки</vt:lpstr>
      <vt:lpstr>Основания для проведения внеплановой проверки</vt:lpstr>
      <vt:lpstr>Реализация результатов проведения плановых и внеплановых проверок:</vt:lpstr>
      <vt:lpstr> Субъект проверки, в отношении которого осуществляются мероприятия по контролю, имеет право: </vt:lpstr>
      <vt:lpstr> Нарушения законодательства о контрактной системе в сфере закупок Учреждениями здравоохранения:  </vt:lpstr>
      <vt:lpstr>Презентация PowerPoint</vt:lpstr>
      <vt:lpstr>Презентация PowerPoint</vt:lpstr>
      <vt:lpstr>Презентация PowerPoint</vt:lpstr>
      <vt:lpstr>Административные штрафы за нарушение законодательства о контрактной системе по КоАП РФ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Указ Президента Республики Саха (Якутия) от 03 марта 2014 года № 2523 МФ РС (Я) определено исполнительным органом государственной власти РС (Я), уполномоченным на осуществление контроля в сфере закупок товаров, работ, услуг для обеспечения государственных нужд. </dc:title>
  <cp:lastModifiedBy>KRU-REVIZ</cp:lastModifiedBy>
  <cp:revision>56</cp:revision>
  <cp:lastPrinted>2016-05-12T03:42:58Z</cp:lastPrinted>
  <dcterms:modified xsi:type="dcterms:W3CDTF">2018-03-15T00:44:04Z</dcterms:modified>
</cp:coreProperties>
</file>